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3" r:id="rId2"/>
  </p:sldMasterIdLst>
  <p:notesMasterIdLst>
    <p:notesMasterId r:id="rId14"/>
  </p:notesMasterIdLst>
  <p:sldIdLst>
    <p:sldId id="300" r:id="rId3"/>
    <p:sldId id="346" r:id="rId4"/>
    <p:sldId id="347" r:id="rId5"/>
    <p:sldId id="349" r:id="rId6"/>
    <p:sldId id="330" r:id="rId7"/>
    <p:sldId id="348" r:id="rId8"/>
    <p:sldId id="350" r:id="rId9"/>
    <p:sldId id="351" r:id="rId10"/>
    <p:sldId id="352" r:id="rId11"/>
    <p:sldId id="353" r:id="rId12"/>
    <p:sldId id="35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F6AB327-2D60-4BF1-8627-A90E1C450D3E}">
          <p14:sldIdLst>
            <p14:sldId id="300"/>
            <p14:sldId id="346"/>
            <p14:sldId id="347"/>
            <p14:sldId id="349"/>
            <p14:sldId id="330"/>
            <p14:sldId id="348"/>
            <p14:sldId id="350"/>
            <p14:sldId id="351"/>
            <p14:sldId id="352"/>
            <p14:sldId id="353"/>
            <p14:sldId id="354"/>
          </p14:sldIdLst>
        </p14:section>
        <p14:section name="Untitled Section" id="{CDEF7424-DDED-4AC1-AD99-A46DF7474169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6" autoAdjust="0"/>
    <p:restoredTop sz="94660"/>
  </p:normalViewPr>
  <p:slideViewPr>
    <p:cSldViewPr>
      <p:cViewPr varScale="1">
        <p:scale>
          <a:sx n="111" d="100"/>
          <a:sy n="111" d="100"/>
        </p:scale>
        <p:origin x="-19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DAAAD-9A8A-4037-9921-B72F2182C2F4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C71B4-0BE4-46D8-9A18-4A1D7B2ED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211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2209800"/>
            <a:ext cx="6705600" cy="1905000"/>
          </a:xfrm>
          <a:prstGeom prst="rect">
            <a:avLst/>
          </a:prstGeom>
        </p:spPr>
        <p:txBody>
          <a:bodyPr anchor="ctr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38616"/>
            <a:ext cx="4648200" cy="126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951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325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38188"/>
            <a:ext cx="4648200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48056" y="2209800"/>
            <a:ext cx="6705600" cy="1905000"/>
          </a:xfrm>
          <a:prstGeom prst="rect">
            <a:avLst/>
          </a:prstGeom>
        </p:spPr>
        <p:txBody>
          <a:bodyPr anchor="ctr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5336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56924B78-3C50-469C-9FB7-2C77C6EF6FAF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3196533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428268C2-6260-4244-89F6-AD24D84BE93D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2126655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F644A0F1-F62F-4FD8-A7E9-6CA41DAFF9E2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674234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90FA4C60-E50B-4A3F-B83C-536A6F6EB8B5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4271088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D81DCE34-9279-40D9-A8FD-34C13E381172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9680673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73897DE7-46DC-4F79-8421-C292E16F3E00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4854630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791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6220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002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8B4E844A-195F-44A7-9721-5856C2C5E517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8981522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1C8167C8-3A02-483C-BD6B-757D19A2B2FB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387938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7421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019800"/>
            <a:ext cx="2228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05600" y="6197600"/>
            <a:ext cx="2133600" cy="288925"/>
          </a:xfrm>
        </p:spPr>
        <p:txBody>
          <a:bodyPr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3DF2F909-4C91-4EB9-8C22-A8BC55A0E7E9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197600"/>
            <a:ext cx="9144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4233004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324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434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077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085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668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791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6220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002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7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358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632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632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Reaching across Arizona to provide comprehensive 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35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188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9DA8400-60A5-4BAD-AB99-E2D742632917}" type="slidenum">
              <a:rPr lang="en-US">
                <a:solidFill>
                  <a:srgbClr val="595959">
                    <a:lumMod val="65000"/>
                    <a:lumOff val="35000"/>
                  </a:srgbClr>
                </a:solidFill>
                <a:latin typeface="Times New Roman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  <a:latin typeface="Times New Roman" pitchFamily="18" charset="0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188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 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085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1"/>
          </p:nvPr>
        </p:nvSpPr>
        <p:spPr>
          <a:xfrm>
            <a:off x="457200" y="1828800"/>
            <a:ext cx="7162800" cy="4373563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3600" dirty="0" smtClean="0"/>
              <a:t>Provider Type Inquiries</a:t>
            </a:r>
          </a:p>
          <a:p>
            <a:r>
              <a:rPr lang="en-US" sz="3600" dirty="0" smtClean="0"/>
              <a:t>Pharmacy</a:t>
            </a:r>
            <a:endParaRPr lang="en-US" sz="3600" dirty="0" smtClean="0"/>
          </a:p>
          <a:p>
            <a:r>
              <a:rPr lang="en-US" sz="3600" dirty="0" smtClean="0"/>
              <a:t>ASD </a:t>
            </a:r>
            <a:r>
              <a:rPr lang="en-US" sz="3600" dirty="0" smtClean="0"/>
              <a:t>Advisory </a:t>
            </a:r>
            <a:r>
              <a:rPr lang="en-US" sz="3600" dirty="0" smtClean="0"/>
              <a:t>Committee</a:t>
            </a:r>
          </a:p>
          <a:p>
            <a:r>
              <a:rPr lang="en-US" sz="3600" dirty="0" smtClean="0"/>
              <a:t>BH Service Needs for Children in Foster Care</a:t>
            </a:r>
            <a:endParaRPr lang="en-US" sz="3600" dirty="0" smtClean="0"/>
          </a:p>
          <a:p>
            <a:endParaRPr lang="en-US" sz="3600" dirty="0" smtClean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AHCCCS CMO Update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37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09600" y="1447800"/>
            <a:ext cx="5723128" cy="2457450"/>
          </a:xfrm>
        </p:spPr>
        <p:txBody>
          <a:bodyPr/>
          <a:lstStyle/>
          <a:p>
            <a:r>
              <a:rPr lang="en-US" dirty="0" smtClean="0"/>
              <a:t>BH Service Needs for Children in Foster Care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745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HB2442 implementation</a:t>
            </a:r>
          </a:p>
          <a:p>
            <a:r>
              <a:rPr lang="en-US" dirty="0" smtClean="0"/>
              <a:t>Psychotropic Report</a:t>
            </a:r>
          </a:p>
          <a:p>
            <a:r>
              <a:rPr lang="en-US" dirty="0" smtClean="0"/>
              <a:t>AHCCCS Standing forums </a:t>
            </a:r>
          </a:p>
          <a:p>
            <a:pPr lvl="1"/>
            <a:r>
              <a:rPr lang="en-US" dirty="0" smtClean="0"/>
              <a:t>Monthly RBHA/CRS Meetings with stakeholders</a:t>
            </a:r>
          </a:p>
          <a:p>
            <a:pPr lvl="1"/>
            <a:r>
              <a:rPr lang="en-US" dirty="0" smtClean="0"/>
              <a:t>Monthly CMDP/DCS Meetings</a:t>
            </a:r>
          </a:p>
          <a:p>
            <a:pPr lvl="1"/>
            <a:r>
              <a:rPr lang="en-US" dirty="0" smtClean="0"/>
              <a:t>Monthly Operational Meetings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938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AHCCCS Provider Types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Provider inquiries to AHCCCS have increased re: which AHCCCS Provider Type to obtain</a:t>
            </a:r>
          </a:p>
          <a:p>
            <a:r>
              <a:rPr lang="en-US" dirty="0"/>
              <a:t>Variables contributing to </a:t>
            </a:r>
            <a:r>
              <a:rPr lang="en-US" dirty="0" smtClean="0"/>
              <a:t>inquiries: </a:t>
            </a:r>
            <a:r>
              <a:rPr lang="en-US" dirty="0"/>
              <a:t>licensure rule change, integration efforts underway</a:t>
            </a:r>
          </a:p>
          <a:p>
            <a:r>
              <a:rPr lang="en-US" dirty="0" smtClean="0"/>
              <a:t>Recent </a:t>
            </a:r>
            <a:r>
              <a:rPr lang="en-US" dirty="0"/>
              <a:t>example: Provider Type 77 vs. </a:t>
            </a:r>
            <a:r>
              <a:rPr lang="en-US" dirty="0" smtClean="0"/>
              <a:t>IC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439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AHCCCS Provider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AHCCCS creating </a:t>
            </a:r>
            <a:r>
              <a:rPr lang="en-US" dirty="0"/>
              <a:t>matrix which cross-walks ADHS licensure requirements, AHCCCS PTs, and COS linked to PT</a:t>
            </a:r>
          </a:p>
          <a:p>
            <a:r>
              <a:rPr lang="en-US" dirty="0" smtClean="0"/>
              <a:t>Please direct </a:t>
            </a:r>
            <a:r>
              <a:rPr lang="en-US" dirty="0"/>
              <a:t>any inquiries to </a:t>
            </a:r>
            <a:r>
              <a:rPr lang="en-US" dirty="0" smtClean="0"/>
              <a:t>your OCO</a:t>
            </a:r>
            <a:r>
              <a:rPr lang="en-US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247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Pharmacy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604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AZ </a:t>
            </a:r>
            <a:br>
              <a:rPr lang="en-US" dirty="0" smtClean="0"/>
            </a:br>
            <a:r>
              <a:rPr lang="en-US" dirty="0" smtClean="0"/>
              <a:t>Supplemental Rebate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373563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HCV (Jan 2015, May 2016)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Epinephrine, Inj. (Nov 2015)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Cytokine and CAM Antagonists (Nov 2015)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Growth hormone (Nov 2015)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Inhaled Antibiotics (Nov 2015)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Inhaled Glucocorticoids (Feb 2016)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Substance Use Disorder (May 2016)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Hypoglycemic Agents: Insulin and Related Agents (May 2016)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Hypoglycemic Agents: Incretin Mimetics/Enhancers (May 2016)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COPD (May 2016)</a:t>
            </a:r>
          </a:p>
          <a:p>
            <a:pPr lvl="0"/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07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310-N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Prior Authorization for HCV criteria being updated</a:t>
            </a:r>
          </a:p>
          <a:p>
            <a:r>
              <a:rPr lang="en-US" dirty="0" smtClean="0"/>
              <a:t>On the horizon: pan-genotypic product late June</a:t>
            </a:r>
          </a:p>
          <a:p>
            <a:r>
              <a:rPr lang="en-US" dirty="0" smtClean="0"/>
              <a:t>Workgroup formed which included health plan participation</a:t>
            </a:r>
          </a:p>
          <a:p>
            <a:r>
              <a:rPr lang="en-US" dirty="0" smtClean="0"/>
              <a:t>Next steps: AHCCCS Policy Committee and Public Comment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259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310-FF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Monitoring Controlled and Non-Controlled Medication Utilization</a:t>
            </a:r>
          </a:p>
          <a:p>
            <a:r>
              <a:rPr lang="en-US" dirty="0" smtClean="0"/>
              <a:t>Feedback</a:t>
            </a:r>
          </a:p>
          <a:p>
            <a:pPr lvl="1"/>
            <a:r>
              <a:rPr lang="en-US" dirty="0" smtClean="0"/>
              <a:t>Notice requirements</a:t>
            </a:r>
          </a:p>
          <a:p>
            <a:pPr lvl="1"/>
            <a:r>
              <a:rPr lang="en-US" dirty="0" smtClean="0"/>
              <a:t>Minimum length of exclusive pharmacy and/or provider assignment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755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ASD Advisory Committee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380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BCBA code set finalized</a:t>
            </a:r>
          </a:p>
          <a:p>
            <a:pPr hangingPunct="0"/>
            <a:r>
              <a:rPr lang="en-US" sz="2800" dirty="0" smtClean="0"/>
              <a:t>Streamlined PCP referral to Specialized </a:t>
            </a:r>
            <a:r>
              <a:rPr lang="en-US" sz="2800" dirty="0"/>
              <a:t>ASD Diagnosing </a:t>
            </a:r>
            <a:r>
              <a:rPr lang="en-US" sz="2800" dirty="0" smtClean="0"/>
              <a:t>Provider to be operationalized by 7/1/16</a:t>
            </a:r>
            <a:endParaRPr lang="en-US" sz="2800" dirty="0"/>
          </a:p>
          <a:p>
            <a:pPr lvl="1" hangingPunct="0"/>
            <a:r>
              <a:rPr lang="en-US" sz="2400" dirty="0"/>
              <a:t>Developmental Behavioral Pediatrics </a:t>
            </a:r>
          </a:p>
          <a:p>
            <a:pPr lvl="1" hangingPunct="0"/>
            <a:r>
              <a:rPr lang="en-US" sz="2400" dirty="0"/>
              <a:t>Neurodevelopmental Pediatrics</a:t>
            </a:r>
          </a:p>
          <a:p>
            <a:pPr lvl="1" hangingPunct="0"/>
            <a:r>
              <a:rPr lang="en-US" sz="2400" dirty="0"/>
              <a:t>Adult or Child Psychiatry </a:t>
            </a:r>
          </a:p>
          <a:p>
            <a:pPr lvl="1" hangingPunct="0"/>
            <a:r>
              <a:rPr lang="en-US" sz="2400" dirty="0"/>
              <a:t>Licensed Clinical Psychology, doctoral level </a:t>
            </a:r>
            <a:endParaRPr lang="en-US" sz="2400" dirty="0" smtClean="0"/>
          </a:p>
          <a:p>
            <a:pPr hangingPunct="0"/>
            <a:r>
              <a:rPr lang="en-US" sz="2800" dirty="0" smtClean="0"/>
              <a:t>Quarterly meeting with committee being scheduled for July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707153"/>
      </p:ext>
    </p:extLst>
  </p:cSld>
  <p:clrMapOvr>
    <a:masterClrMapping/>
  </p:clrMapOvr>
</p:sld>
</file>

<file path=ppt/theme/theme1.xml><?xml version="1.0" encoding="utf-8"?>
<a:theme xmlns:a="http://schemas.openxmlformats.org/drawingml/2006/main" name="AHCCCS template 2014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2014 AHCCCS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AHCCCS template 2014</Template>
  <TotalTime>8731</TotalTime>
  <Words>360</Words>
  <Application>Microsoft Office PowerPoint</Application>
  <PresentationFormat>On-screen Show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AHCCCS template 2014</vt:lpstr>
      <vt:lpstr>1_2014 AHCCCS</vt:lpstr>
      <vt:lpstr>AHCCCS CMO Update</vt:lpstr>
      <vt:lpstr>AHCCCS Provider Types</vt:lpstr>
      <vt:lpstr>AHCCCS Provider Types</vt:lpstr>
      <vt:lpstr>Pharmacy</vt:lpstr>
      <vt:lpstr>Current AZ  Supplemental Rebate Classes</vt:lpstr>
      <vt:lpstr>Policy 310-N </vt:lpstr>
      <vt:lpstr>Policy 310-FF </vt:lpstr>
      <vt:lpstr>ASD Advisory Committee</vt:lpstr>
      <vt:lpstr>Updates</vt:lpstr>
      <vt:lpstr>BH Service Needs for Children in Foster Care</vt:lpstr>
      <vt:lpstr>Updates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Salek, Sara</dc:creator>
  <cp:lastModifiedBy>Salek, Sara</cp:lastModifiedBy>
  <cp:revision>227</cp:revision>
  <dcterms:created xsi:type="dcterms:W3CDTF">2015-02-09T19:18:15Z</dcterms:created>
  <dcterms:modified xsi:type="dcterms:W3CDTF">2016-05-18T14:41:22Z</dcterms:modified>
</cp:coreProperties>
</file>